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94" r:id="rId3"/>
    <p:sldId id="286" r:id="rId4"/>
    <p:sldId id="31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9" r:id="rId18"/>
    <p:sldId id="328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3" autoAdjust="0"/>
    <p:restoredTop sz="61385" autoAdjust="0"/>
  </p:normalViewPr>
  <p:slideViewPr>
    <p:cSldViewPr snapToGrid="0" showGuides="1">
      <p:cViewPr varScale="1">
        <p:scale>
          <a:sx n="77" d="100"/>
          <a:sy n="77" d="100"/>
        </p:scale>
        <p:origin x="1600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2019. 11. 16.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시간은 지난 시간에 이어 </a:t>
            </a:r>
            <a:r>
              <a:rPr kumimoji="1" lang="ko-KR" altLang="en-US" dirty="0" err="1"/>
              <a:t>빗버킷에</a:t>
            </a:r>
            <a:r>
              <a:rPr kumimoji="1" lang="ko-KR" altLang="en-US" dirty="0"/>
              <a:t> 대해서 알아보는 시간을 가져보려고 합니다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우측 상단에 </a:t>
            </a:r>
            <a:r>
              <a:rPr kumimoji="1" lang="en-US" altLang="ko-KR" dirty="0"/>
              <a:t>Create 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 Repo</a:t>
            </a:r>
            <a:r>
              <a:rPr kumimoji="1" lang="ko-KR" altLang="en-US" dirty="0"/>
              <a:t>라는 단어를 많이 보게 </a:t>
            </a:r>
            <a:r>
              <a:rPr kumimoji="1" lang="ko-KR" altLang="en-US" dirty="0" err="1"/>
              <a:t>될텐데요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저장소라고</a:t>
            </a:r>
            <a:r>
              <a:rPr kumimoji="1" lang="ko-KR" altLang="en-US" dirty="0"/>
              <a:t> 생각하시면 이해가 쉽습니다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저장소의 명칭을 정해주고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저장소에 저희 소스를 넣게 될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1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Create 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누르면 이름을 정하게 되어있습니다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this is a private repository </a:t>
            </a:r>
            <a:r>
              <a:rPr kumimoji="1" lang="ko-KR" altLang="en-US" dirty="0"/>
              <a:t>라는 항목이 있는데요</a:t>
            </a:r>
            <a:r>
              <a:rPr kumimoji="1" lang="en-US" altLang="ko-KR" dirty="0"/>
              <a:t>~! </a:t>
            </a:r>
            <a:r>
              <a:rPr kumimoji="1" lang="ko-KR" altLang="en-US" dirty="0"/>
              <a:t>이 것을 체크하면 공개가 되지 않습니다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이것을 체크하지 않으면 공개가 되겠죠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저희는 </a:t>
            </a:r>
            <a:r>
              <a:rPr kumimoji="1" lang="en-US" altLang="ko-KR" dirty="0"/>
              <a:t>private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공개되지 않은 공간을 만들도록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그럼 특정 사람을 추가하고 싶다면</a:t>
            </a:r>
            <a:endParaRPr kumimoji="1" lang="en-US" altLang="ko-KR" dirty="0"/>
          </a:p>
          <a:p>
            <a:r>
              <a:rPr kumimoji="1" lang="ko-KR" altLang="en-US" dirty="0"/>
              <a:t>모두 생성이 </a:t>
            </a:r>
            <a:r>
              <a:rPr kumimoji="1" lang="ko-KR" altLang="en-US" dirty="0" err="1"/>
              <a:t>끝난뒤에</a:t>
            </a:r>
            <a:r>
              <a:rPr kumimoji="1" lang="ko-KR" altLang="en-US" dirty="0"/>
              <a:t> 권한을 추가해 주면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56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상단 제목에 이름을 넣어주고</a:t>
            </a:r>
            <a:r>
              <a:rPr kumimoji="1" lang="en-US" altLang="ko-KR" dirty="0"/>
              <a:t>~!</a:t>
            </a:r>
          </a:p>
          <a:p>
            <a:r>
              <a:rPr kumimoji="1" lang="en-US" altLang="ko-KR" dirty="0"/>
              <a:t>Include a README </a:t>
            </a:r>
            <a:r>
              <a:rPr kumimoji="1" lang="ko-KR" altLang="en-US" dirty="0"/>
              <a:t>는 기본적으로 프로젝트에 대한 설명을 하는 문서를 포함시킬지를 결정하는 것인데요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No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클릭하면 깨끗한 프로젝트가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추가적으로 </a:t>
            </a:r>
            <a:r>
              <a:rPr kumimoji="1" lang="en-US" altLang="ko-KR" dirty="0"/>
              <a:t>Advanced </a:t>
            </a:r>
            <a:r>
              <a:rPr kumimoji="1" lang="ko-KR" altLang="en-US" dirty="0"/>
              <a:t>세팅은 별도로 해줄 필요는 없지만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사람이 포크를 할 수 있게 </a:t>
            </a:r>
            <a:r>
              <a:rPr kumimoji="1" lang="ko-KR" altLang="en-US" dirty="0" err="1"/>
              <a:t>말지의</a:t>
            </a:r>
            <a:r>
              <a:rPr kumimoji="1" lang="ko-KR" altLang="en-US" dirty="0"/>
              <a:t> 여부</a:t>
            </a:r>
            <a:endParaRPr kumimoji="1" lang="en-US" altLang="ko-KR" dirty="0"/>
          </a:p>
          <a:p>
            <a:r>
              <a:rPr kumimoji="1" lang="ko-KR" altLang="en-US" dirty="0"/>
              <a:t>포크는 똑같은 프로젝트를 만들 수 있도록 해주는 것을 말합니다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혹은 언어를 선택해주는 건데요</a:t>
            </a:r>
            <a:r>
              <a:rPr kumimoji="1" lang="en-US" altLang="ko-KR" dirty="0"/>
              <a:t>~ </a:t>
            </a:r>
            <a:r>
              <a:rPr kumimoji="1" lang="ko-KR" altLang="en-US" dirty="0"/>
              <a:t>저희는 자바이기 때문에 자바를 선택해줍니다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create repo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클릭해주면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3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빈 화면으로 프로젝트가 생성되면 이렇게 뜨게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처음에 깃을 먼저 연동을 한 상황이라면 연동한 뒤에 소스를 생성하거나 올리면 되지만</a:t>
            </a:r>
            <a:endParaRPr kumimoji="1" lang="en-US" altLang="ko-KR" dirty="0"/>
          </a:p>
          <a:p>
            <a:r>
              <a:rPr kumimoji="1" lang="ko-KR" altLang="en-US" dirty="0"/>
              <a:t>이렇게 프로젝트가 미리 만들어져 있는 경우라고 한다면</a:t>
            </a:r>
            <a:endParaRPr kumimoji="1" lang="en-US" altLang="ko-KR" dirty="0"/>
          </a:p>
          <a:p>
            <a:r>
              <a:rPr kumimoji="1" lang="ko-KR" altLang="en-US" dirty="0"/>
              <a:t>한번은 프로젝트와의 연동이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이클립스로 돌아가 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79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Window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Show View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클릭해서 </a:t>
            </a:r>
            <a:r>
              <a:rPr kumimoji="1" lang="en-US" altLang="ko-KR" dirty="0"/>
              <a:t>Other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7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git repositories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깃이 없다면 이클립스 마켓에서 </a:t>
            </a:r>
            <a:r>
              <a:rPr kumimoji="1" lang="en-US" altLang="ko-KR" dirty="0" err="1"/>
              <a:t>Egit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다운 받고 </a:t>
            </a:r>
            <a:r>
              <a:rPr kumimoji="1" lang="ko-KR" altLang="en-US" dirty="0" err="1"/>
              <a:t>설치해야합니다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Help </a:t>
            </a:r>
            <a:r>
              <a:rPr kumimoji="1" lang="ko-KR" altLang="en-US" dirty="0"/>
              <a:t>에 이클립스 마켓을 다시 클릭해서 </a:t>
            </a:r>
            <a:r>
              <a:rPr kumimoji="1" lang="en-US" altLang="ko-KR" dirty="0"/>
              <a:t>git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검색해서 설치가 안되어 있다면 설치해줍니다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93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프로젝트로 돌아와서 클립보드복사 버튼을 눌러서 </a:t>
            </a:r>
            <a:r>
              <a:rPr kumimoji="1" lang="en-US" altLang="ko-KR" dirty="0"/>
              <a:t>git clone … </a:t>
            </a:r>
            <a:r>
              <a:rPr kumimoji="1" lang="ko-KR" altLang="en-US" dirty="0"/>
              <a:t>이라고 되어있는 것을 복사합니다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clone a git 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클릭해줍니다</a:t>
            </a:r>
            <a:r>
              <a:rPr kumimoji="1"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상단에 </a:t>
            </a:r>
            <a:r>
              <a:rPr kumimoji="1" lang="en-US" altLang="ko-KR" dirty="0"/>
              <a:t>URI </a:t>
            </a:r>
            <a:r>
              <a:rPr kumimoji="1" lang="ko-KR" altLang="en-US" dirty="0"/>
              <a:t>에 해당 내용을 붙여 넣기로 넣어주면 </a:t>
            </a:r>
            <a:r>
              <a:rPr kumimoji="1" lang="en-US" altLang="ko-KR" dirty="0"/>
              <a:t>Host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repository path </a:t>
            </a:r>
            <a:r>
              <a:rPr kumimoji="1" lang="ko-KR" altLang="en-US" dirty="0"/>
              <a:t>이 자동으로 붙여집니다</a:t>
            </a:r>
            <a:endParaRPr kumimoji="1" lang="en-US" altLang="ko-KR" dirty="0"/>
          </a:p>
          <a:p>
            <a:r>
              <a:rPr kumimoji="1" lang="ko-KR" altLang="en-US" dirty="0"/>
              <a:t>그리고 하단에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빗버킷의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정보입니다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password 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깃헙의</a:t>
            </a:r>
            <a:r>
              <a:rPr kumimoji="1" lang="ko-KR" altLang="en-US" dirty="0"/>
              <a:t> 로그인 정보로 내용을 넣습니다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74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빗버킷</a:t>
            </a:r>
            <a:r>
              <a:rPr kumimoji="1" lang="ko-KR" altLang="en-US" dirty="0"/>
              <a:t> 서버 쪽의 정보가 </a:t>
            </a:r>
            <a:r>
              <a:rPr kumimoji="1" lang="ko-KR" altLang="en-US" dirty="0" err="1"/>
              <a:t>로그인되고</a:t>
            </a:r>
            <a:r>
              <a:rPr kumimoji="1" lang="ko-KR" altLang="en-US" dirty="0"/>
              <a:t> 나면 이제 로컬에 있는 프로젝트</a:t>
            </a:r>
            <a:r>
              <a:rPr kumimoji="1" lang="en-US" altLang="ko-KR" dirty="0"/>
              <a:t>, git </a:t>
            </a:r>
            <a:r>
              <a:rPr kumimoji="1" lang="ko-KR" altLang="en-US" dirty="0"/>
              <a:t>정보를 넣어야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82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Finish </a:t>
            </a:r>
            <a:r>
              <a:rPr kumimoji="1" lang="ko-KR" altLang="en-US" dirty="0"/>
              <a:t>버튼을 누르면 </a:t>
            </a:r>
            <a:r>
              <a:rPr kumimoji="1" lang="en-US" altLang="ko-KR" dirty="0"/>
              <a:t>git repositories </a:t>
            </a:r>
            <a:r>
              <a:rPr kumimoji="1" lang="ko-KR" altLang="en-US" dirty="0"/>
              <a:t>에 생겨 있습니다</a:t>
            </a:r>
            <a:r>
              <a:rPr kumimoji="1" lang="en-US" altLang="ko-KR" dirty="0"/>
              <a:t>.  </a:t>
            </a:r>
          </a:p>
          <a:p>
            <a:r>
              <a:rPr kumimoji="1" lang="ko-KR" altLang="en-US" dirty="0"/>
              <a:t>이제 거의 다 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68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</a:t>
            </a:r>
            <a:r>
              <a:rPr kumimoji="1" lang="ko-KR" altLang="en-US" dirty="0" err="1"/>
              <a:t>우클릭하고</a:t>
            </a:r>
            <a:r>
              <a:rPr kumimoji="1" lang="ko-KR" altLang="en-US" dirty="0"/>
              <a:t> 팀에 </a:t>
            </a:r>
            <a:r>
              <a:rPr kumimoji="1" lang="en-US" altLang="ko-KR" dirty="0"/>
              <a:t>Share </a:t>
            </a:r>
            <a:r>
              <a:rPr kumimoji="1" lang="ko-KR" altLang="en-US" dirty="0"/>
              <a:t>프로젝트를 선택합니다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기존에 만들어준 레파지토리와 연력을 하고 </a:t>
            </a:r>
            <a:r>
              <a:rPr kumimoji="1" lang="en-US" altLang="ko-KR" dirty="0"/>
              <a:t>finish</a:t>
            </a:r>
            <a:r>
              <a:rPr kumimoji="1" lang="ko-KR" altLang="en-US" dirty="0"/>
              <a:t>버튼을 누르면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920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연결이 끝나면 프로젝트 </a:t>
            </a:r>
            <a:r>
              <a:rPr kumimoji="1" lang="ko-KR" altLang="en-US" dirty="0" err="1"/>
              <a:t>우클릭을</a:t>
            </a:r>
            <a:r>
              <a:rPr kumimoji="1" lang="ko-KR" altLang="en-US" dirty="0"/>
              <a:t> 해서 </a:t>
            </a:r>
            <a:r>
              <a:rPr kumimoji="1" lang="en-US" altLang="ko-KR" dirty="0"/>
              <a:t>Team 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Synchonize</a:t>
            </a:r>
            <a:r>
              <a:rPr kumimoji="1" lang="en-US" altLang="ko-KR" dirty="0"/>
              <a:t> workspace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서버상에</a:t>
            </a:r>
            <a:r>
              <a:rPr kumimoji="1" lang="ko-KR" altLang="en-US" dirty="0"/>
              <a:t> 있는 소스와 현재 컴퓨터에 있는 소스를 비교해서 보여줍니다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만약 내 컴퓨터 상에 추가된 것이 있으면 왼쪽에서 오른쪽 방향의 화살표가</a:t>
            </a:r>
            <a:endParaRPr kumimoji="1" lang="en-US" altLang="ko-KR" dirty="0"/>
          </a:p>
          <a:p>
            <a:r>
              <a:rPr kumimoji="1" lang="ko-KR" altLang="en-US" dirty="0"/>
              <a:t>그리고 서버에서 생성된 소스가 있으면 왼쪽에서 오른쪽으로의 화살표가 나오게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지금은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서버상에는</a:t>
            </a:r>
            <a:r>
              <a:rPr kumimoji="1" lang="ko-KR" altLang="en-US" dirty="0"/>
              <a:t> 파일이 없기 때문에</a:t>
            </a:r>
            <a:endParaRPr kumimoji="1" lang="en-US" altLang="ko-KR" dirty="0"/>
          </a:p>
          <a:p>
            <a:r>
              <a:rPr kumimoji="1" lang="en-US" altLang="ko-KR" dirty="0"/>
              <a:t>Add to Index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전체를 선택해서 클릭해줍니다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추후에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gitignore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라는 것들을 통해서 깃에 </a:t>
            </a:r>
            <a:r>
              <a:rPr kumimoji="1" lang="ko-KR" altLang="en-US" dirty="0" err="1"/>
              <a:t>올려야할</a:t>
            </a:r>
            <a:r>
              <a:rPr kumimoji="1" lang="ko-KR" altLang="en-US" dirty="0"/>
              <a:t> 파일들을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할 수 있는데요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우선 </a:t>
            </a:r>
            <a:r>
              <a:rPr kumimoji="1" lang="en-US" altLang="ko-KR" dirty="0"/>
              <a:t>Add to index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이 내용들을 </a:t>
            </a:r>
            <a:r>
              <a:rPr kumimoji="1" lang="ko-KR" altLang="en-US" dirty="0" err="1"/>
              <a:t>서버상에</a:t>
            </a:r>
            <a:r>
              <a:rPr kumimoji="1" lang="ko-KR" altLang="en-US" dirty="0"/>
              <a:t> 반영하겠다는 것을 알려줍니다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93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다시 전체를 선택해서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을 눌러줍니다</a:t>
            </a:r>
            <a:r>
              <a:rPr kumimoji="1" lang="en-US" altLang="ko-KR" dirty="0"/>
              <a:t>. COMMIT</a:t>
            </a:r>
            <a:r>
              <a:rPr kumimoji="1" lang="ko-KR" altLang="en-US" dirty="0"/>
              <a:t>은 기록하다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기억하다라는 뜻으로 사용이 되었는데요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무엇이 </a:t>
            </a:r>
            <a:r>
              <a:rPr kumimoji="1" lang="ko-KR" altLang="en-US" dirty="0" err="1"/>
              <a:t>수정되었는지의</a:t>
            </a:r>
            <a:r>
              <a:rPr kumimoji="1" lang="ko-KR" altLang="en-US" dirty="0"/>
              <a:t> 내용들을 </a:t>
            </a:r>
            <a:r>
              <a:rPr kumimoji="1" lang="en-US" altLang="ko-KR" dirty="0"/>
              <a:t>Commit Message </a:t>
            </a:r>
            <a:r>
              <a:rPr kumimoji="1" lang="ko-KR" altLang="en-US" dirty="0"/>
              <a:t>에 적어주면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현재는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의 기능을 사용해 </a:t>
            </a:r>
            <a:r>
              <a:rPr kumimoji="1" lang="ko-KR" altLang="en-US" dirty="0" err="1"/>
              <a:t>보기위해서</a:t>
            </a:r>
            <a:endParaRPr kumimoji="1" lang="en-US" altLang="ko-KR" dirty="0"/>
          </a:p>
          <a:p>
            <a:r>
              <a:rPr kumimoji="1" lang="ko-KR" altLang="en-US" dirty="0"/>
              <a:t>간단하게 설명 문구를 작성하지만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실제로 기능을 개발하거나 해당 내용들을 잘 작성해야 서로간에 어떤 내용들이</a:t>
            </a:r>
            <a:endParaRPr kumimoji="1" lang="en-US" altLang="ko-KR" dirty="0"/>
          </a:p>
          <a:p>
            <a:r>
              <a:rPr kumimoji="1" lang="ko-KR" altLang="en-US" dirty="0"/>
              <a:t>파일로 올라왔는지 확인이 가능하기 때문에 이 부분이 중요합니다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나중에 지라와의 연동 부분에도 이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메시지에</a:t>
            </a:r>
            <a:endParaRPr kumimoji="1" lang="en-US" altLang="ko-KR" dirty="0"/>
          </a:p>
          <a:p>
            <a:r>
              <a:rPr kumimoji="1" lang="ko-KR" altLang="en-US" dirty="0"/>
              <a:t>지라의 이슈 아이디를 넣어주어야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우측 버튼에 두가지 옵션이 있는데요</a:t>
            </a:r>
            <a:r>
              <a:rPr kumimoji="1" lang="en-US" altLang="ko-KR" dirty="0"/>
              <a:t>. Commit </a:t>
            </a:r>
            <a:r>
              <a:rPr kumimoji="1" lang="ko-KR" altLang="en-US" dirty="0"/>
              <a:t>만 하는 것과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푸쉬를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푸쉬의</a:t>
            </a:r>
            <a:r>
              <a:rPr kumimoji="1" lang="ko-KR" altLang="en-US" dirty="0"/>
              <a:t> 차이점은 </a:t>
            </a:r>
            <a:r>
              <a:rPr kumimoji="1" lang="ko-KR" altLang="en-US" dirty="0" err="1"/>
              <a:t>무엇이냐면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커밋은</a:t>
            </a:r>
            <a:r>
              <a:rPr kumimoji="1" lang="ko-KR" altLang="en-US" dirty="0"/>
              <a:t> 내가 가지고 있는 소스 저장소에 기록을 한다는 것이고 </a:t>
            </a:r>
            <a:r>
              <a:rPr kumimoji="1" lang="ko-KR" altLang="en-US" dirty="0" err="1"/>
              <a:t>푸쉬는</a:t>
            </a:r>
            <a:endParaRPr kumimoji="1" lang="en-US" altLang="ko-KR" dirty="0"/>
          </a:p>
          <a:p>
            <a:r>
              <a:rPr kumimoji="1" lang="ko-KR" altLang="en-US" dirty="0" err="1"/>
              <a:t>서버상의</a:t>
            </a:r>
            <a:r>
              <a:rPr kumimoji="1" lang="ko-KR" altLang="en-US" dirty="0"/>
              <a:t> 소스저장소에 이 내용들을 날린다는 차이가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내 컴퓨터의 소스저장소와 </a:t>
            </a:r>
            <a:r>
              <a:rPr kumimoji="1" lang="ko-KR" altLang="en-US" dirty="0" err="1"/>
              <a:t>서버상의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소스저장소</a:t>
            </a:r>
            <a:endParaRPr kumimoji="1" lang="en-US" altLang="ko-KR" dirty="0"/>
          </a:p>
          <a:p>
            <a:r>
              <a:rPr kumimoji="1" lang="ko-KR" altLang="en-US" dirty="0"/>
              <a:t>두가지의 소스저장소가 있기 때문에 간간히 </a:t>
            </a:r>
            <a:r>
              <a:rPr kumimoji="1" lang="ko-KR" altLang="en-US" dirty="0" err="1"/>
              <a:t>헷깔리기도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서버로 가보면</a:t>
            </a:r>
            <a:r>
              <a:rPr kumimoji="1" lang="en-US" altLang="ko-KR" dirty="0"/>
              <a:t>~ </a:t>
            </a:r>
            <a:r>
              <a:rPr kumimoji="1" lang="ko-KR" altLang="en-US" dirty="0"/>
              <a:t>해당 내용들이 올라가 있는 것을 확인해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55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서버로 가보면</a:t>
            </a:r>
            <a:r>
              <a:rPr kumimoji="1" lang="en-US" altLang="ko-KR" dirty="0"/>
              <a:t>~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Commits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눌러보시면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내용이 추가 되어 들어온 것을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빗버킷을</a:t>
            </a:r>
            <a:r>
              <a:rPr kumimoji="1" lang="ko-KR" altLang="en-US" dirty="0"/>
              <a:t> 소개하고 이클립스와 연결하고 세팅해 보는 과정까지 한번 이번에 쭉 다루어 보았는데요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 시간에는 </a:t>
            </a:r>
            <a:r>
              <a:rPr kumimoji="1" lang="ko-KR" altLang="en-US" dirty="0" err="1"/>
              <a:t>빗버킷의</a:t>
            </a:r>
            <a:r>
              <a:rPr kumimoji="1" lang="ko-KR" altLang="en-US" dirty="0"/>
              <a:t> 명령어와 브런치 그리고 </a:t>
            </a:r>
            <a:r>
              <a:rPr kumimoji="1" lang="en-US" altLang="ko-KR" dirty="0"/>
              <a:t>PR </a:t>
            </a:r>
            <a:r>
              <a:rPr kumimoji="1" lang="ko-KR" altLang="en-US" dirty="0"/>
              <a:t>에 대해서 한번 다루어 보도록 하겠습니다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1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시간은 비트 </a:t>
            </a:r>
            <a:r>
              <a:rPr kumimoji="1" lang="ko-KR" altLang="en-US" dirty="0" err="1"/>
              <a:t>버킷</a:t>
            </a:r>
            <a:r>
              <a:rPr kumimoji="1" lang="ko-KR" altLang="en-US" dirty="0"/>
              <a:t> 소스 형상 관리가 무엇인지에 대해서 알아보는 시간을 가지려고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비트버킷은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마찬가지로 소스를 관리하는 웹 기반 </a:t>
            </a:r>
            <a:r>
              <a:rPr kumimoji="1" lang="ko-KR" altLang="en-US" dirty="0" err="1"/>
              <a:t>버젼</a:t>
            </a:r>
            <a:r>
              <a:rPr kumimoji="1" lang="ko-KR" altLang="en-US" dirty="0"/>
              <a:t> 관리 저장소 호스팅 서비스입니다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비트버킷은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아틀라시안군의</a:t>
            </a:r>
            <a:r>
              <a:rPr kumimoji="1" lang="ko-KR" altLang="en-US" dirty="0"/>
              <a:t> 제품으로써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제품들과의 연동이 가능합니다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형상 관리를 접하게 되면 그냥 소스를 아무나 올리면 </a:t>
            </a:r>
            <a:r>
              <a:rPr kumimoji="1" lang="ko-KR" altLang="en-US" dirty="0" err="1"/>
              <a:t>되는거</a:t>
            </a:r>
            <a:r>
              <a:rPr kumimoji="1" lang="ko-KR" altLang="en-US" dirty="0"/>
              <a:t> 아닌가</a:t>
            </a:r>
            <a:r>
              <a:rPr kumimoji="1" lang="en-US" altLang="ko-KR" dirty="0"/>
              <a:t>?!</a:t>
            </a:r>
          </a:p>
          <a:p>
            <a:r>
              <a:rPr kumimoji="1" lang="ko-KR" altLang="en-US" dirty="0"/>
              <a:t>이 생각을 할 수도 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형상관리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소스관리라고도 할 수 있는 것을 해야 하는 이유를 잠깐 설명하고 가려고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서버라고 같이 공유할 공간이 없다고 한다면 유저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수정하고 개발한 부분과 유저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 수정하고 개발한 부분을</a:t>
            </a:r>
            <a:endParaRPr kumimoji="1" lang="en-US" altLang="ko-KR" dirty="0"/>
          </a:p>
          <a:p>
            <a:r>
              <a:rPr kumimoji="1" lang="ko-KR" altLang="en-US" dirty="0"/>
              <a:t>합치는 것이 매우 용이하지 않을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만약 이 작업을 순수해야한다면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다른 사람이 개발을 시작한 시점에는 한사람은 놀고 있어야 </a:t>
            </a:r>
            <a:r>
              <a:rPr kumimoji="1" lang="ko-KR" altLang="en-US" dirty="0" err="1"/>
              <a:t>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만약 하더라도 다시 다른 소스를 분석하고 파악해서</a:t>
            </a:r>
            <a:endParaRPr kumimoji="1" lang="en-US" altLang="ko-KR" dirty="0"/>
          </a:p>
          <a:p>
            <a:r>
              <a:rPr kumimoji="1" lang="ko-KR" altLang="en-US" dirty="0"/>
              <a:t>그 사이에 소스를 넣어야 하니 얼마나 불편할까요</a:t>
            </a:r>
            <a:r>
              <a:rPr kumimoji="1" lang="en-US" altLang="ko-KR" dirty="0"/>
              <a:t>?! </a:t>
            </a:r>
            <a:r>
              <a:rPr kumimoji="1" lang="ko-KR" altLang="en-US" dirty="0"/>
              <a:t>그래서 만들어진 것이 이 형상관리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과거에는 </a:t>
            </a:r>
            <a:r>
              <a:rPr kumimoji="1" lang="en-US" altLang="ko-KR" dirty="0"/>
              <a:t>CVS, SVN</a:t>
            </a:r>
            <a:r>
              <a:rPr kumimoji="1" lang="ko-KR" altLang="en-US" dirty="0"/>
              <a:t>등의 형상관리 툴이 있었는데요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최근에는 </a:t>
            </a:r>
            <a:r>
              <a:rPr kumimoji="1" lang="en-US" altLang="ko-KR" dirty="0"/>
              <a:t>git </a:t>
            </a:r>
            <a:r>
              <a:rPr kumimoji="1" lang="ko-KR" altLang="en-US" dirty="0"/>
              <a:t>이라는 형태로 전략적으로 소스를 관리 운영할 수 있게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개인 컴퓨터에서도 소스 저장소를 관리할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서버에서도 소스 저장소를 관리하면서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동시에 이 </a:t>
            </a:r>
            <a:r>
              <a:rPr kumimoji="1" lang="ko-KR" altLang="en-US" dirty="0" err="1"/>
              <a:t>여러명이</a:t>
            </a:r>
            <a:r>
              <a:rPr kumimoji="1" lang="ko-KR" altLang="en-US" dirty="0"/>
              <a:t> 이 소스들을 합칠 수 있는 기능들을</a:t>
            </a:r>
            <a:endParaRPr kumimoji="1" lang="en-US" altLang="ko-KR" dirty="0"/>
          </a:p>
          <a:p>
            <a:r>
              <a:rPr kumimoji="1" lang="ko-KR" altLang="en-US" dirty="0"/>
              <a:t>제공해 준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5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깃을 만들어서 공간을 생성하게 되면 </a:t>
            </a:r>
            <a:r>
              <a:rPr kumimoji="1" lang="en-US" altLang="ko-KR" dirty="0"/>
              <a:t>master </a:t>
            </a:r>
            <a:r>
              <a:rPr kumimoji="1" lang="ko-KR" altLang="en-US" dirty="0"/>
              <a:t>라는 공간이 생기게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보통은 </a:t>
            </a:r>
            <a:r>
              <a:rPr kumimoji="1" lang="en-US" altLang="ko-KR" dirty="0"/>
              <a:t>release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중간에 더 두기도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운영 소스에 올릴 것을 </a:t>
            </a:r>
            <a:r>
              <a:rPr kumimoji="1" lang="en-US" altLang="ko-KR" dirty="0"/>
              <a:t>master </a:t>
            </a:r>
            <a:r>
              <a:rPr kumimoji="1" lang="ko-KR" altLang="en-US" dirty="0"/>
              <a:t>최종 본으로 생각하고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하위 구조로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에 만들면 이해가 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전략들이 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출시된 </a:t>
            </a:r>
            <a:r>
              <a:rPr kumimoji="1" lang="ko-KR" altLang="en-US" dirty="0" err="1"/>
              <a:t>버젼의</a:t>
            </a:r>
            <a:r>
              <a:rPr kumimoji="1" lang="ko-KR" altLang="en-US" dirty="0"/>
              <a:t> 버그를 수정하거나 하는 것을 </a:t>
            </a:r>
            <a:r>
              <a:rPr kumimoji="1" lang="en-US" altLang="ko-KR" dirty="0"/>
              <a:t>hotfix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ko-KR" altLang="en-US" dirty="0"/>
              <a:t>기능으로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딸때는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라는 이름 밑에 이름을 정해주어서 </a:t>
            </a:r>
            <a:r>
              <a:rPr kumimoji="1" lang="ko-KR" altLang="en-US" dirty="0" err="1"/>
              <a:t>기능이라는것을</a:t>
            </a:r>
            <a:r>
              <a:rPr kumimoji="1" lang="ko-KR" altLang="en-US" dirty="0"/>
              <a:t> 명시하기도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개발용 소스의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개발 서버에 올리고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운영 서버의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운영에 올리면 확실히 소스 관리가 </a:t>
            </a:r>
            <a:r>
              <a:rPr kumimoji="1" lang="ko-KR" altLang="en-US" dirty="0" err="1"/>
              <a:t>명확해집니다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여러명의</a:t>
            </a:r>
            <a:r>
              <a:rPr kumimoji="1" lang="ko-KR" altLang="en-US" dirty="0"/>
              <a:t> 개인들이 각각의 기능이 다른 브런치를 사용하게 되는 경우들이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각각의 개인들은 소스의 </a:t>
            </a:r>
            <a:r>
              <a:rPr kumimoji="1" lang="ko-KR" altLang="en-US" dirty="0" err="1"/>
              <a:t>버젼과</a:t>
            </a:r>
            <a:r>
              <a:rPr kumimoji="1" lang="ko-KR" altLang="en-US" dirty="0"/>
              <a:t> 상태가 꼬이지 않게 주기적으로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받아주어야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브런치가 많다고 좋은 것이 아니라 결국에는 개발 소스로 합쳐지고 운영에 반영할 수 있는 상태가 되어야 하기 </a:t>
            </a:r>
            <a:endParaRPr kumimoji="1" lang="en-US" altLang="ko-KR" dirty="0"/>
          </a:p>
          <a:p>
            <a:r>
              <a:rPr kumimoji="1" lang="ko-KR" altLang="en-US" dirty="0"/>
              <a:t>때문에 너무 서로 다르게 많이 간 뒤에 합치려고 하면 이걸 관리해야하는 사람이 따로 생길 수 있다는 점을 </a:t>
            </a:r>
            <a:endParaRPr kumimoji="1" lang="en-US" altLang="ko-KR" dirty="0"/>
          </a:p>
          <a:p>
            <a:r>
              <a:rPr kumimoji="1" lang="ko-KR" altLang="en-US" dirty="0"/>
              <a:t>기억해야 할 것 같네요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6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빗버킷의</a:t>
            </a:r>
            <a:r>
              <a:rPr kumimoji="1" lang="ko-KR" altLang="en-US" dirty="0"/>
              <a:t> 사용 이유와 깃에 대해서 간략하게 살펴보았는데요</a:t>
            </a:r>
            <a:r>
              <a:rPr kumimoji="1" lang="en-US" altLang="ko-KR" dirty="0"/>
              <a:t>~!</a:t>
            </a:r>
          </a:p>
          <a:p>
            <a:r>
              <a:rPr kumimoji="1" lang="ko-KR" altLang="en-US" dirty="0" err="1"/>
              <a:t>빗버킷</a:t>
            </a:r>
            <a:r>
              <a:rPr kumimoji="1" lang="ko-KR" altLang="en-US" dirty="0"/>
              <a:t> 사이트에 들어가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위 주소 </a:t>
            </a:r>
            <a:r>
              <a:rPr kumimoji="1" lang="ko-KR" altLang="en-US" dirty="0" err="1"/>
              <a:t>빗버킷</a:t>
            </a:r>
            <a:r>
              <a:rPr kumimoji="1" lang="en-US" altLang="ko-KR" dirty="0"/>
              <a:t>.org </a:t>
            </a:r>
            <a:r>
              <a:rPr kumimoji="1" lang="ko-KR" altLang="en-US" dirty="0"/>
              <a:t>로 접속을 하시면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3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사이트에 들어오면 </a:t>
            </a:r>
            <a:r>
              <a:rPr kumimoji="1" lang="ko-KR" altLang="en-US" dirty="0" err="1"/>
              <a:t>아틀라시안의</a:t>
            </a:r>
            <a:r>
              <a:rPr kumimoji="1" lang="ko-KR" altLang="en-US" dirty="0"/>
              <a:t> 다른 서비스처럼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하거나 무료로 사용할 수 있다고 나오는데요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 err="1"/>
              <a:t>여러명이</a:t>
            </a:r>
            <a:r>
              <a:rPr kumimoji="1" lang="ko-KR" altLang="en-US" dirty="0"/>
              <a:t> 사용할 경우에는 비용이 들어가지만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개인의 경우는 따로 비용 없이 사용이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빗버킷을</a:t>
            </a:r>
            <a:r>
              <a:rPr kumimoji="1" lang="ko-KR" altLang="en-US" dirty="0"/>
              <a:t> 지라나 지라 </a:t>
            </a:r>
            <a:r>
              <a:rPr kumimoji="1" lang="ko-KR" altLang="en-US" dirty="0" err="1"/>
              <a:t>컨플루언스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상에 올려서 사용할 수도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서버의 비용적인 부분을 고려해서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이번에는 바로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사이트에서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통해서 접속해보도록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7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로그인 첫 화면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계정이 없으면 하나 새롭게 만들어 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 계정이 있기 때문에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4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처음에는 보통 아무런 파일이 없습니다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빗버킷을</a:t>
            </a:r>
            <a:r>
              <a:rPr kumimoji="1" lang="ko-KR" altLang="en-US" dirty="0"/>
              <a:t> 활용하기 위해서 </a:t>
            </a:r>
            <a:r>
              <a:rPr kumimoji="1" lang="en-US" altLang="ko-KR" dirty="0"/>
              <a:t>Repositories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product?&amp;aceid=&amp;adposition=1t1&amp;adgroup=55499725436&amp;campaign=1407243005&amp;creative=377621228825&amp;device=c&amp;keyword=bitbucket&amp;matchtype=e&amp;network=g&amp;placement=&amp;ds_kids=p33208875779&amp;ds_e=GOOGLE&amp;ds_eid=700000001551985&amp;ds_e1=GOOGLE&amp;gclid=EAIaIQobChMIjIPVqrDu5QIVQXZgCh2XpAn8EAAYASAAEgIwVvD_BwE&amp;gclsrc=aw.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664742" y="786683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빗버킷</a:t>
            </a:r>
            <a:r>
              <a:rPr lang="ko-KR" altLang="en-US" sz="2800" b="1" dirty="0">
                <a:solidFill>
                  <a:srgbClr val="666666"/>
                </a:solidFill>
              </a:rPr>
              <a:t> 사이트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1370F-FDD9-834E-B143-8D019E759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00" y="1309903"/>
            <a:ext cx="8235799" cy="47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0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79A81-F70D-B64E-9052-6AEF2949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62" y="1203951"/>
            <a:ext cx="8584276" cy="4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57BE77-2FED-7B4D-824D-2903D1E3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32" y="824940"/>
            <a:ext cx="5767457" cy="55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3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899527-47FD-B54A-A12B-441C457D5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37" y="1022834"/>
            <a:ext cx="6460325" cy="53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B48C4-1402-8F47-97D9-6C13B35D8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2" y="965151"/>
            <a:ext cx="8401089" cy="49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A32E5-F4F4-024F-AC01-2BAB8ED1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59" y="1106036"/>
            <a:ext cx="4864083" cy="46459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9C2CB6-69CC-B940-BE5E-6271F8B6E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57" y="856210"/>
            <a:ext cx="3909715" cy="51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899527-47FD-B54A-A12B-441C457D5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37" y="1022834"/>
            <a:ext cx="6460325" cy="53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DD2E9-D642-B145-8EEE-E08EF7A89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8" y="1072625"/>
            <a:ext cx="9216044" cy="47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527D7-4930-DE43-B7AA-9E32BB0E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92" y="916081"/>
            <a:ext cx="6971055" cy="53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7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8ACF2E-34B1-B241-B9A6-D78A14D0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29" y="946894"/>
            <a:ext cx="6163858" cy="54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3505B-F956-4E4D-A1DC-A8B780B45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6" y="974738"/>
            <a:ext cx="9619608" cy="49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D95EF4-AB1F-8A48-A04B-3FFBC2F9B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35" y="1680104"/>
            <a:ext cx="7843542" cy="40001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B4B41A-FA2C-EE42-9E1D-CFB53E875303}"/>
              </a:ext>
            </a:extLst>
          </p:cNvPr>
          <p:cNvSpPr/>
          <p:nvPr/>
        </p:nvSpPr>
        <p:spPr>
          <a:xfrm>
            <a:off x="1455628" y="993659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프로젝트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Team &gt; Share Project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670D70-F717-0444-80CF-38598A2C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3" y="1680104"/>
            <a:ext cx="2647908" cy="32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B4B41A-FA2C-EE42-9E1D-CFB53E875303}"/>
              </a:ext>
            </a:extLst>
          </p:cNvPr>
          <p:cNvSpPr/>
          <p:nvPr/>
        </p:nvSpPr>
        <p:spPr>
          <a:xfrm>
            <a:off x="1455628" y="993659"/>
            <a:ext cx="4952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프로젝트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Team &gt; </a:t>
            </a:r>
            <a:r>
              <a:rPr kumimoji="1" lang="en-US" altLang="ko-KR" dirty="0" err="1"/>
              <a:t>Synchonize</a:t>
            </a:r>
            <a:r>
              <a:rPr kumimoji="1" lang="en-US" altLang="ko-KR" dirty="0"/>
              <a:t> workspace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8A0621-641D-CB4B-AE3F-E20DEB60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12" y="1787270"/>
            <a:ext cx="4557426" cy="3608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4B5FE-1AB5-4D4B-840A-E0D359ED5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5" y="1863921"/>
            <a:ext cx="4077553" cy="34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B4B41A-FA2C-EE42-9E1D-CFB53E875303}"/>
              </a:ext>
            </a:extLst>
          </p:cNvPr>
          <p:cNvSpPr/>
          <p:nvPr/>
        </p:nvSpPr>
        <p:spPr>
          <a:xfrm>
            <a:off x="1455628" y="993659"/>
            <a:ext cx="4952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프로젝트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Team &gt; </a:t>
            </a:r>
            <a:r>
              <a:rPr kumimoji="1" lang="en-US" altLang="ko-KR" dirty="0" err="1"/>
              <a:t>Synchonize</a:t>
            </a:r>
            <a:r>
              <a:rPr kumimoji="1" lang="en-US" altLang="ko-KR" dirty="0"/>
              <a:t> workspace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D4587-76A6-2E49-93F6-E628E29E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1590688"/>
            <a:ext cx="4637880" cy="3665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D5B87F-2A3E-2347-BF5F-803F5D75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768EC3-D3F2-4040-A8A2-5C45F8163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91592"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FA6E63-6D53-1E4D-9138-14DE87996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31" y="2668488"/>
            <a:ext cx="5952924" cy="29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D5B87F-2A3E-2347-BF5F-803F5D75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768EC3-D3F2-4040-A8A2-5C45F8163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91592"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E64069-89F5-A249-B90A-D0BEF46B2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26" y="926035"/>
            <a:ext cx="7925670" cy="49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D5B87F-2A3E-2347-BF5F-803F5D75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768EC3-D3F2-4040-A8A2-5C45F8163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91592">
            <a:off x="6064250" y="3416300"/>
            <a:ext cx="63500" cy="25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C7BF7C-D2C4-8947-8377-20F213167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/>
          <a:stretch/>
        </p:blipFill>
        <p:spPr>
          <a:xfrm>
            <a:off x="1662546" y="954888"/>
            <a:ext cx="8432072" cy="49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8C7ED-8FD4-4643-A316-16D45CAB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65" b="15683"/>
          <a:stretch/>
        </p:blipFill>
        <p:spPr>
          <a:xfrm>
            <a:off x="4640279" y="2703015"/>
            <a:ext cx="2911441" cy="7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821448" y="2195088"/>
            <a:ext cx="234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666666"/>
                </a:solidFill>
              </a:rPr>
              <a:t>형상 관리란</a:t>
            </a:r>
            <a:r>
              <a:rPr lang="en-US" altLang="ko-KR" sz="2800" b="1" dirty="0">
                <a:solidFill>
                  <a:srgbClr val="666666"/>
                </a:solidFill>
              </a:rPr>
              <a:t>?!</a:t>
            </a:r>
            <a:endParaRPr lang="ko-KR" altLang="en-US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647F90-600F-C049-AE5C-5602BB437812}"/>
              </a:ext>
            </a:extLst>
          </p:cNvPr>
          <p:cNvSpPr/>
          <p:nvPr/>
        </p:nvSpPr>
        <p:spPr>
          <a:xfrm>
            <a:off x="3522440" y="43637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개발 소스</a:t>
            </a:r>
            <a:r>
              <a:rPr lang="en-US" altLang="ko-KR" dirty="0">
                <a:solidFill>
                  <a:srgbClr val="666666"/>
                </a:solidFill>
              </a:rPr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210DC4-B28F-0D41-B3E0-AE5F31F80119}"/>
              </a:ext>
            </a:extLst>
          </p:cNvPr>
          <p:cNvSpPr/>
          <p:nvPr/>
        </p:nvSpPr>
        <p:spPr>
          <a:xfrm>
            <a:off x="4360169" y="30596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서버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346E53-4609-D446-BFF0-B56EDC17987B}"/>
              </a:ext>
            </a:extLst>
          </p:cNvPr>
          <p:cNvSpPr/>
          <p:nvPr/>
        </p:nvSpPr>
        <p:spPr>
          <a:xfrm>
            <a:off x="4867774" y="436378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개발 소스</a:t>
            </a:r>
            <a:r>
              <a:rPr lang="en-US" altLang="ko-KR" dirty="0">
                <a:solidFill>
                  <a:srgbClr val="666666"/>
                </a:solidFill>
              </a:rPr>
              <a:t>2</a:t>
            </a:r>
            <a:endParaRPr lang="ko-KR" altLang="en-US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E420049C-C41B-5544-82C8-452F538085EF}"/>
              </a:ext>
            </a:extLst>
          </p:cNvPr>
          <p:cNvCxnSpPr>
            <a:endCxn id="10" idx="2"/>
          </p:cNvCxnSpPr>
          <p:nvPr/>
        </p:nvCxnSpPr>
        <p:spPr>
          <a:xfrm rot="5400000" flipH="1" flipV="1">
            <a:off x="3855476" y="3535924"/>
            <a:ext cx="934782" cy="7209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85A1C834-9295-8F4E-823D-EAF7C66E285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V="1">
            <a:off x="4627642" y="3484693"/>
            <a:ext cx="934782" cy="82339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739FAA-B376-B54F-96A5-D3B2E16A2880}"/>
              </a:ext>
            </a:extLst>
          </p:cNvPr>
          <p:cNvSpPr/>
          <p:nvPr/>
        </p:nvSpPr>
        <p:spPr>
          <a:xfrm>
            <a:off x="6235457" y="4363782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개발 소스</a:t>
            </a:r>
            <a:r>
              <a:rPr lang="en-US" altLang="ko-KR" dirty="0">
                <a:solidFill>
                  <a:srgbClr val="666666"/>
                </a:solidFill>
              </a:rPr>
              <a:t>3-</a:t>
            </a:r>
            <a:r>
              <a:rPr lang="ko-KR" altLang="en-US" dirty="0">
                <a:solidFill>
                  <a:srgbClr val="666666"/>
                </a:solidFill>
              </a:rPr>
              <a:t>최종</a:t>
            </a:r>
            <a:endParaRPr lang="ko-KR" altLang="en-US" dirty="0"/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E020DC7C-6069-0043-853C-F08532E26CBD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5457758" y="2654577"/>
            <a:ext cx="934782" cy="248362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CA0D32-F7C9-FA41-ADFB-569AA512035C}"/>
              </a:ext>
            </a:extLst>
          </p:cNvPr>
          <p:cNvSpPr/>
          <p:nvPr/>
        </p:nvSpPr>
        <p:spPr>
          <a:xfrm>
            <a:off x="3522440" y="473311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유저</a:t>
            </a:r>
            <a:r>
              <a:rPr lang="en-US" altLang="ko-KR" dirty="0">
                <a:solidFill>
                  <a:srgbClr val="666666"/>
                </a:solidFill>
              </a:rPr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8F9FB1-DC63-D644-ADAA-5AE9DB3AD4FC}"/>
              </a:ext>
            </a:extLst>
          </p:cNvPr>
          <p:cNvSpPr/>
          <p:nvPr/>
        </p:nvSpPr>
        <p:spPr>
          <a:xfrm>
            <a:off x="4894481" y="473311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유저</a:t>
            </a:r>
            <a:r>
              <a:rPr lang="en-US" altLang="ko-KR" dirty="0">
                <a:solidFill>
                  <a:srgbClr val="666666"/>
                </a:solidFill>
              </a:rPr>
              <a:t>2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2B595-D83D-8A4F-B1F5-2B8735A09666}"/>
              </a:ext>
            </a:extLst>
          </p:cNvPr>
          <p:cNvSpPr/>
          <p:nvPr/>
        </p:nvSpPr>
        <p:spPr>
          <a:xfrm>
            <a:off x="6266522" y="473311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유저</a:t>
            </a:r>
            <a:r>
              <a:rPr lang="en-US" altLang="ko-KR" dirty="0">
                <a:solidFill>
                  <a:srgbClr val="666666"/>
                </a:solidFill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4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752391" y="1508998"/>
            <a:ext cx="234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브랜치</a:t>
            </a:r>
            <a:r>
              <a:rPr lang="ko-KR" altLang="en-US" sz="2800" b="1" dirty="0">
                <a:solidFill>
                  <a:srgbClr val="666666"/>
                </a:solidFill>
              </a:rPr>
              <a:t> 전략</a:t>
            </a:r>
            <a:r>
              <a:rPr lang="en-US" altLang="ko-KR" sz="2800" b="1" dirty="0">
                <a:solidFill>
                  <a:srgbClr val="666666"/>
                </a:solidFill>
              </a:rPr>
              <a:t>?!</a:t>
            </a:r>
            <a:endParaRPr lang="ko-KR" altLang="en-US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647F90-600F-C049-AE5C-5602BB437812}"/>
              </a:ext>
            </a:extLst>
          </p:cNvPr>
          <p:cNvSpPr/>
          <p:nvPr/>
        </p:nvSpPr>
        <p:spPr>
          <a:xfrm>
            <a:off x="1756670" y="4363782"/>
            <a:ext cx="1444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운영 용 소스</a:t>
            </a:r>
            <a:endParaRPr lang="en-US" altLang="ko-KR" dirty="0">
              <a:solidFill>
                <a:srgbClr val="666666"/>
              </a:solidFill>
            </a:endParaRPr>
          </a:p>
          <a:p>
            <a:pPr algn="ctr"/>
            <a:r>
              <a:rPr lang="en-US" altLang="ko-KR" dirty="0">
                <a:solidFill>
                  <a:srgbClr val="666666"/>
                </a:solidFill>
              </a:rPr>
              <a:t>(master)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210DC4-B28F-0D41-B3E0-AE5F31F80119}"/>
              </a:ext>
            </a:extLst>
          </p:cNvPr>
          <p:cNvSpPr/>
          <p:nvPr/>
        </p:nvSpPr>
        <p:spPr>
          <a:xfrm>
            <a:off x="1895216" y="267888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운영 서버</a:t>
            </a:r>
            <a:endParaRPr lang="ko-KR" altLang="en-US" dirty="0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85A1C834-9295-8F4E-823D-EAF7C66E2851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16200000" flipV="1">
            <a:off x="1819541" y="3704339"/>
            <a:ext cx="1315566" cy="331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F72BE6-1F66-DE4B-BBF6-6A7EBF5B108F}"/>
              </a:ext>
            </a:extLst>
          </p:cNvPr>
          <p:cNvSpPr/>
          <p:nvPr/>
        </p:nvSpPr>
        <p:spPr>
          <a:xfrm>
            <a:off x="3530051" y="4362658"/>
            <a:ext cx="1444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개발 용 소스</a:t>
            </a:r>
            <a:endParaRPr lang="en-US" altLang="ko-KR" dirty="0">
              <a:solidFill>
                <a:srgbClr val="666666"/>
              </a:solidFill>
            </a:endParaRPr>
          </a:p>
          <a:p>
            <a:pPr algn="ctr"/>
            <a:r>
              <a:rPr lang="en-US" altLang="ko-KR" dirty="0">
                <a:solidFill>
                  <a:srgbClr val="666666"/>
                </a:solidFill>
              </a:rPr>
              <a:t>(develop)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326860-0674-A246-9BE3-824B864077CA}"/>
              </a:ext>
            </a:extLst>
          </p:cNvPr>
          <p:cNvSpPr/>
          <p:nvPr/>
        </p:nvSpPr>
        <p:spPr>
          <a:xfrm>
            <a:off x="3671917" y="267888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</a:rPr>
              <a:t>개발 서버</a:t>
            </a:r>
            <a:endParaRPr lang="ko-KR" altLang="en-US" dirty="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106D01AF-9110-C042-AE7B-23331305DB86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rot="5400000" flipH="1" flipV="1">
            <a:off x="3595143" y="3705437"/>
            <a:ext cx="1314442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E4C511-597E-3847-890B-FA2E947F405F}"/>
              </a:ext>
            </a:extLst>
          </p:cNvPr>
          <p:cNvCxnSpPr>
            <a:stCxn id="19" idx="1"/>
            <a:endCxn id="6" idx="3"/>
          </p:cNvCxnSpPr>
          <p:nvPr/>
        </p:nvCxnSpPr>
        <p:spPr>
          <a:xfrm flipH="1">
            <a:off x="3201296" y="4685824"/>
            <a:ext cx="328755" cy="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2899B6-914B-A842-BF04-A93068159C46}"/>
              </a:ext>
            </a:extLst>
          </p:cNvPr>
          <p:cNvSpPr/>
          <p:nvPr/>
        </p:nvSpPr>
        <p:spPr>
          <a:xfrm>
            <a:off x="2935301" y="4824324"/>
            <a:ext cx="186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Merge</a:t>
            </a:r>
          </a:p>
          <a:p>
            <a:r>
              <a:rPr lang="en-US" altLang="ko-KR" dirty="0">
                <a:solidFill>
                  <a:srgbClr val="666666"/>
                </a:solidFill>
              </a:rPr>
              <a:t>(pull request) - PR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01FA08-F2CF-DD4F-8E2D-A3A319E88AD5}"/>
              </a:ext>
            </a:extLst>
          </p:cNvPr>
          <p:cNvSpPr/>
          <p:nvPr/>
        </p:nvSpPr>
        <p:spPr>
          <a:xfrm>
            <a:off x="5925149" y="3428998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666666"/>
                </a:solidFill>
              </a:rPr>
              <a:t>기능별 </a:t>
            </a:r>
            <a:r>
              <a:rPr lang="ko-KR" altLang="en-US" dirty="0" err="1">
                <a:solidFill>
                  <a:srgbClr val="666666"/>
                </a:solidFill>
              </a:rPr>
              <a:t>브랜치</a:t>
            </a:r>
            <a:r>
              <a:rPr lang="en-US" altLang="ko-KR" dirty="0">
                <a:solidFill>
                  <a:srgbClr val="666666"/>
                </a:solidFill>
              </a:rPr>
              <a:t>1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61C92-2AAC-3148-9898-727AD25415F4}"/>
              </a:ext>
            </a:extLst>
          </p:cNvPr>
          <p:cNvSpPr/>
          <p:nvPr/>
        </p:nvSpPr>
        <p:spPr>
          <a:xfrm>
            <a:off x="5925149" y="3993326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666666"/>
                </a:solidFill>
              </a:rPr>
              <a:t>기능별 </a:t>
            </a:r>
            <a:r>
              <a:rPr lang="ko-KR" altLang="en-US" dirty="0" err="1">
                <a:solidFill>
                  <a:srgbClr val="666666"/>
                </a:solidFill>
              </a:rPr>
              <a:t>브랜치</a:t>
            </a:r>
            <a:r>
              <a:rPr lang="en-US" altLang="ko-KR" dirty="0">
                <a:solidFill>
                  <a:srgbClr val="666666"/>
                </a:solidFill>
              </a:rPr>
              <a:t>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553658-B391-9445-81FD-29DB63E43DDC}"/>
              </a:ext>
            </a:extLst>
          </p:cNvPr>
          <p:cNvSpPr/>
          <p:nvPr/>
        </p:nvSpPr>
        <p:spPr>
          <a:xfrm>
            <a:off x="5925148" y="4557654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666666"/>
                </a:solidFill>
              </a:rPr>
              <a:t>기능별 </a:t>
            </a:r>
            <a:r>
              <a:rPr lang="ko-KR" altLang="en-US" dirty="0" err="1">
                <a:solidFill>
                  <a:srgbClr val="666666"/>
                </a:solidFill>
              </a:rPr>
              <a:t>브랜치</a:t>
            </a:r>
            <a:r>
              <a:rPr lang="en-US" altLang="ko-KR" dirty="0">
                <a:solidFill>
                  <a:srgbClr val="666666"/>
                </a:solidFill>
              </a:rPr>
              <a:t>3</a:t>
            </a:r>
            <a:endParaRPr lang="ko-KR" altLang="en-US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8284A07B-894B-D443-A067-363B94382B88}"/>
              </a:ext>
            </a:extLst>
          </p:cNvPr>
          <p:cNvCxnSpPr>
            <a:stCxn id="30" idx="1"/>
            <a:endCxn id="19" idx="3"/>
          </p:cNvCxnSpPr>
          <p:nvPr/>
        </p:nvCxnSpPr>
        <p:spPr>
          <a:xfrm rot="10800000" flipV="1">
            <a:off x="4974677" y="3613664"/>
            <a:ext cx="950472" cy="1072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26D911CB-0A1F-D344-805D-F93F0C687A89}"/>
              </a:ext>
            </a:extLst>
          </p:cNvPr>
          <p:cNvCxnSpPr>
            <a:cxnSpLocks/>
            <a:stCxn id="31" idx="1"/>
            <a:endCxn id="19" idx="3"/>
          </p:cNvCxnSpPr>
          <p:nvPr/>
        </p:nvCxnSpPr>
        <p:spPr>
          <a:xfrm rot="10800000" flipV="1">
            <a:off x="4974677" y="4177992"/>
            <a:ext cx="950472" cy="5078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1046C683-D9FC-1046-B22A-0F5AC343B5B3}"/>
              </a:ext>
            </a:extLst>
          </p:cNvPr>
          <p:cNvCxnSpPr>
            <a:cxnSpLocks/>
            <a:stCxn id="32" idx="1"/>
            <a:endCxn id="19" idx="3"/>
          </p:cNvCxnSpPr>
          <p:nvPr/>
        </p:nvCxnSpPr>
        <p:spPr>
          <a:xfrm rot="10800000">
            <a:off x="4974678" y="4685824"/>
            <a:ext cx="950471" cy="564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831778-1B9E-F745-BDF3-03E02613C5D0}"/>
              </a:ext>
            </a:extLst>
          </p:cNvPr>
          <p:cNvSpPr/>
          <p:nvPr/>
        </p:nvSpPr>
        <p:spPr>
          <a:xfrm>
            <a:off x="4964415" y="4810827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Push/pull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5D5743-B401-6049-AFF7-BD5F070C0472}"/>
              </a:ext>
            </a:extLst>
          </p:cNvPr>
          <p:cNvSpPr/>
          <p:nvPr/>
        </p:nvSpPr>
        <p:spPr>
          <a:xfrm>
            <a:off x="8555441" y="3415143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 </a:t>
            </a:r>
            <a:r>
              <a:rPr lang="ko-KR" altLang="en-US" dirty="0">
                <a:solidFill>
                  <a:srgbClr val="666666"/>
                </a:solidFill>
              </a:rPr>
              <a:t>개인 컴퓨터</a:t>
            </a:r>
            <a:r>
              <a:rPr lang="en-US" altLang="ko-KR" dirty="0">
                <a:solidFill>
                  <a:srgbClr val="666666"/>
                </a:solidFill>
              </a:rPr>
              <a:t>1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5803B7-1103-5F46-8B3A-0C15EB7002C1}"/>
              </a:ext>
            </a:extLst>
          </p:cNvPr>
          <p:cNvSpPr/>
          <p:nvPr/>
        </p:nvSpPr>
        <p:spPr>
          <a:xfrm>
            <a:off x="8555441" y="4062576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 </a:t>
            </a:r>
            <a:r>
              <a:rPr lang="ko-KR" altLang="en-US" dirty="0">
                <a:solidFill>
                  <a:srgbClr val="666666"/>
                </a:solidFill>
              </a:rPr>
              <a:t>개인 컴퓨터</a:t>
            </a:r>
            <a:r>
              <a:rPr lang="en-US" altLang="ko-KR" dirty="0">
                <a:solidFill>
                  <a:srgbClr val="666666"/>
                </a:solidFill>
              </a:rPr>
              <a:t>2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804EE6-9CF2-DB4E-9071-35C4AC443314}"/>
              </a:ext>
            </a:extLst>
          </p:cNvPr>
          <p:cNvSpPr/>
          <p:nvPr/>
        </p:nvSpPr>
        <p:spPr>
          <a:xfrm>
            <a:off x="8555441" y="4626161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 </a:t>
            </a:r>
            <a:r>
              <a:rPr lang="ko-KR" altLang="en-US" dirty="0">
                <a:solidFill>
                  <a:srgbClr val="666666"/>
                </a:solidFill>
              </a:rPr>
              <a:t>개인 컴퓨터</a:t>
            </a:r>
            <a:r>
              <a:rPr lang="en-US" altLang="ko-KR" dirty="0">
                <a:solidFill>
                  <a:srgbClr val="666666"/>
                </a:solidFill>
              </a:rPr>
              <a:t>3</a:t>
            </a:r>
            <a:endParaRPr lang="ko-KR" altLang="en-US" dirty="0"/>
          </a:p>
        </p:txBody>
      </p: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45D20703-BBBF-FB49-90E9-C082276FBE7A}"/>
              </a:ext>
            </a:extLst>
          </p:cNvPr>
          <p:cNvCxnSpPr>
            <a:cxnSpLocks/>
            <a:stCxn id="42" idx="1"/>
            <a:endCxn id="30" idx="3"/>
          </p:cNvCxnSpPr>
          <p:nvPr/>
        </p:nvCxnSpPr>
        <p:spPr>
          <a:xfrm rot="10800000" flipV="1">
            <a:off x="7664729" y="3599808"/>
            <a:ext cx="890713" cy="1385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57F52474-0FE8-784C-BF3B-E523F3ED8BF3}"/>
              </a:ext>
            </a:extLst>
          </p:cNvPr>
          <p:cNvCxnSpPr>
            <a:cxnSpLocks/>
            <a:stCxn id="42" idx="1"/>
            <a:endCxn id="31" idx="3"/>
          </p:cNvCxnSpPr>
          <p:nvPr/>
        </p:nvCxnSpPr>
        <p:spPr>
          <a:xfrm rot="10800000" flipV="1">
            <a:off x="7664729" y="3599808"/>
            <a:ext cx="890713" cy="57818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B8524B42-0778-F84E-B84D-7C81B6C27C1E}"/>
              </a:ext>
            </a:extLst>
          </p:cNvPr>
          <p:cNvCxnSpPr>
            <a:cxnSpLocks/>
            <a:stCxn id="43" idx="1"/>
            <a:endCxn id="32" idx="3"/>
          </p:cNvCxnSpPr>
          <p:nvPr/>
        </p:nvCxnSpPr>
        <p:spPr>
          <a:xfrm rot="10800000" flipV="1">
            <a:off x="7664727" y="4247242"/>
            <a:ext cx="890714" cy="49507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1F2CE5B6-7657-B54A-923E-D17BD679A84C}"/>
              </a:ext>
            </a:extLst>
          </p:cNvPr>
          <p:cNvCxnSpPr>
            <a:cxnSpLocks/>
            <a:stCxn id="44" idx="1"/>
            <a:endCxn id="32" idx="3"/>
          </p:cNvCxnSpPr>
          <p:nvPr/>
        </p:nvCxnSpPr>
        <p:spPr>
          <a:xfrm rot="10800000">
            <a:off x="7664727" y="4742321"/>
            <a:ext cx="890714" cy="6850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6D83AC94-4C5B-0B4C-A466-0DCADCEF6C55}"/>
              </a:ext>
            </a:extLst>
          </p:cNvPr>
          <p:cNvCxnSpPr>
            <a:cxnSpLocks/>
            <a:stCxn id="44" idx="1"/>
            <a:endCxn id="31" idx="3"/>
          </p:cNvCxnSpPr>
          <p:nvPr/>
        </p:nvCxnSpPr>
        <p:spPr>
          <a:xfrm rot="10800000">
            <a:off x="7664729" y="4177993"/>
            <a:ext cx="890713" cy="63283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752391" y="1508998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빗버킷</a:t>
            </a:r>
            <a:r>
              <a:rPr lang="ko-KR" altLang="en-US" sz="2800" b="1" dirty="0">
                <a:solidFill>
                  <a:srgbClr val="666666"/>
                </a:solidFill>
              </a:rPr>
              <a:t> 사이트</a:t>
            </a:r>
            <a:endParaRPr lang="ko-KR" altLang="en-US" sz="28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DF7FBC-BF1F-1847-AFF7-11E00B7ABFAD}"/>
              </a:ext>
            </a:extLst>
          </p:cNvPr>
          <p:cNvSpPr/>
          <p:nvPr/>
        </p:nvSpPr>
        <p:spPr>
          <a:xfrm>
            <a:off x="4752391" y="2680004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hlinkClick r:id="rId3"/>
              </a:rPr>
              <a:t>https://bitbucket.org/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5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664742" y="786683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빗버킷</a:t>
            </a:r>
            <a:r>
              <a:rPr lang="ko-KR" altLang="en-US" sz="2800" b="1" dirty="0">
                <a:solidFill>
                  <a:srgbClr val="666666"/>
                </a:solidFill>
              </a:rPr>
              <a:t> 사이트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D8FFE-D449-9B42-952A-D4C403B7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43" y="1420041"/>
            <a:ext cx="8829207" cy="46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664742" y="786683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빗버킷</a:t>
            </a:r>
            <a:r>
              <a:rPr lang="ko-KR" altLang="en-US" sz="2800" b="1" dirty="0">
                <a:solidFill>
                  <a:srgbClr val="666666"/>
                </a:solidFill>
              </a:rPr>
              <a:t> 사이트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512A3-BB44-B04E-9F90-6D4A6FF6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2" y="1357038"/>
            <a:ext cx="7699176" cy="47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4666E-6847-9644-A55E-C6B2CF90C428}"/>
              </a:ext>
            </a:extLst>
          </p:cNvPr>
          <p:cNvSpPr/>
          <p:nvPr/>
        </p:nvSpPr>
        <p:spPr>
          <a:xfrm>
            <a:off x="4664742" y="786683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666666"/>
                </a:solidFill>
              </a:rPr>
              <a:t>빗버킷</a:t>
            </a:r>
            <a:r>
              <a:rPr lang="ko-KR" altLang="en-US" sz="2800" b="1" dirty="0">
                <a:solidFill>
                  <a:srgbClr val="666666"/>
                </a:solidFill>
              </a:rPr>
              <a:t> 사이트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36EE83-D87E-9C44-9B45-6F4B5073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9" y="1336477"/>
            <a:ext cx="8097225" cy="48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4598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1385</Words>
  <Application>Microsoft Macintosh PowerPoint</Application>
  <PresentationFormat>와이드스크린</PresentationFormat>
  <Paragraphs>217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Gotham</vt:lpstr>
      <vt:lpstr>Noto Sans CJK KR Bold</vt:lpstr>
      <vt:lpstr>Noto Sans CJK KR Medium</vt:lpstr>
      <vt:lpstr>Arial</vt:lpstr>
      <vt:lpstr>표지</vt:lpstr>
      <vt:lpstr>속지</vt:lpstr>
      <vt:lpstr>PowerPoint 프레젠테이션</vt:lpstr>
      <vt:lpstr>버젼 관리와 자동화 빌드툴 이해하기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  <vt:lpstr>BitBucket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122</cp:revision>
  <dcterms:created xsi:type="dcterms:W3CDTF">2018-11-30T07:55:16Z</dcterms:created>
  <dcterms:modified xsi:type="dcterms:W3CDTF">2019-11-16T14:46:44Z</dcterms:modified>
</cp:coreProperties>
</file>